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8" r:id="rId3"/>
    <p:sldId id="269" r:id="rId4"/>
    <p:sldId id="276" r:id="rId5"/>
    <p:sldId id="256" r:id="rId6"/>
    <p:sldId id="270" r:id="rId7"/>
    <p:sldId id="263" r:id="rId8"/>
    <p:sldId id="267" r:id="rId9"/>
    <p:sldId id="261" r:id="rId10"/>
    <p:sldId id="262" r:id="rId11"/>
    <p:sldId id="265" r:id="rId12"/>
    <p:sldId id="273" r:id="rId13"/>
    <p:sldId id="274" r:id="rId14"/>
    <p:sldId id="275" r:id="rId15"/>
    <p:sldId id="277" r:id="rId16"/>
    <p:sldId id="279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76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7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9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9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79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81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115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357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88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1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69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66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8212B-E6DD-4125-9D44-55474054C701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8AF9E-7547-4BB7-B0B1-9DDF57743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953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11DBBF1-3229-4BD9-B3D1-B4CA571E7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843625"/>
            <a:ext cx="9141618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5BC87C3E-1040-4EE4-9BDB-9537F7A1B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2" y="968282"/>
            <a:ext cx="9141618" cy="4946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6503" y="1566473"/>
            <a:ext cx="7950994" cy="2166723"/>
          </a:xfrm>
        </p:spPr>
        <p:txBody>
          <a:bodyPr>
            <a:normAutofit/>
          </a:bodyPr>
          <a:lstStyle/>
          <a:p>
            <a:r>
              <a:rPr lang="en-US" sz="5700"/>
              <a:t>Community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6503" y="4092320"/>
            <a:ext cx="7950994" cy="11448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/>
              <a:t>Phase 1 of the Hometown Redevelopment Area</a:t>
            </a:r>
          </a:p>
          <a:p>
            <a:pPr>
              <a:lnSpc>
                <a:spcPct val="90000"/>
              </a:lnSpc>
            </a:pPr>
            <a:r>
              <a:rPr lang="en-US" sz="2200"/>
              <a:t>Proposed Redevelopment Plan</a:t>
            </a:r>
          </a:p>
          <a:p>
            <a:pPr>
              <a:lnSpc>
                <a:spcPct val="90000"/>
              </a:lnSpc>
            </a:pPr>
            <a:r>
              <a:rPr lang="en-US" sz="2200"/>
              <a:t>January 19, 2023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2CDBECE-872A-4C73-9DC1-BB4E805E2C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43300" y="3894594"/>
            <a:ext cx="2057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5CD5A0B-CDD7-427C-AA42-2EECFDFA1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6028863"/>
            <a:ext cx="9141618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5145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CC53AC-3ECB-C515-691F-F866F726C5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87" r="-1" b="22357"/>
          <a:stretch/>
        </p:blipFill>
        <p:spPr>
          <a:xfrm>
            <a:off x="240030" y="320040"/>
            <a:ext cx="8661654" cy="430346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27B6159-7734-4564-9E0F-C4BC43C36E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4782312"/>
            <a:ext cx="8661654" cy="1755648"/>
          </a:xfrm>
          <a:prstGeom prst="rect">
            <a:avLst/>
          </a:prstGeom>
          <a:solidFill>
            <a:schemeClr val="tx1">
              <a:alpha val="93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0936" y="5009083"/>
            <a:ext cx="2167128" cy="1345997"/>
          </a:xfrm>
        </p:spPr>
        <p:txBody>
          <a:bodyPr anchor="ctr">
            <a:normAutofit/>
          </a:bodyPr>
          <a:lstStyle/>
          <a:p>
            <a:r>
              <a:rPr lang="en-US" sz="2300">
                <a:solidFill>
                  <a:schemeClr val="bg1"/>
                </a:solidFill>
              </a:rPr>
              <a:t>Required Public Amenities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2FFB46B-05BC-4950-B18A-9593FDAE6E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044952" y="5237979"/>
            <a:ext cx="0" cy="9144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180B4-176C-9F33-3FFF-1F13EF59C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4982" y="5009083"/>
            <a:ext cx="5232654" cy="1345997"/>
          </a:xfrm>
        </p:spPr>
        <p:txBody>
          <a:bodyPr anchor="ctr">
            <a:normAutofit/>
          </a:bodyPr>
          <a:lstStyle/>
          <a:p>
            <a:r>
              <a:rPr lang="en-US" sz="1500">
                <a:solidFill>
                  <a:schemeClr val="bg1"/>
                </a:solidFill>
              </a:rPr>
              <a:t>A public courtyard is required containing at least 7,500 sq.ft.</a:t>
            </a:r>
          </a:p>
          <a:p>
            <a:r>
              <a:rPr lang="en-US" sz="1500">
                <a:solidFill>
                  <a:schemeClr val="bg1"/>
                </a:solidFill>
              </a:rPr>
              <a:t>Incentive to provide a shared parking facility for public and private use. </a:t>
            </a:r>
          </a:p>
          <a:p>
            <a:endParaRPr lang="en-US" sz="15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564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US"/>
              <a:t>Resident Amenities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AC0D8-BAC7-0DFA-BC99-48893B0FE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4" y="894027"/>
            <a:ext cx="4783326" cy="4782873"/>
          </a:xfrm>
        </p:spPr>
        <p:txBody>
          <a:bodyPr anchor="ctr">
            <a:normAutofit/>
          </a:bodyPr>
          <a:lstStyle/>
          <a:p>
            <a:r>
              <a:rPr lang="en-US" sz="2100" dirty="0"/>
              <a:t>Focused to encourage young professionals, as well as the Borough’s empty nesters desirous of comfortable living within the Borough without the obligations of home maintenance.</a:t>
            </a:r>
            <a:endParaRPr lang="en-US" sz="2100"/>
          </a:p>
          <a:p>
            <a:pPr lvl="1"/>
            <a:r>
              <a:rPr lang="en-US" sz="2100" dirty="0"/>
              <a:t>Game Room</a:t>
            </a:r>
            <a:endParaRPr lang="en-US" sz="2100"/>
          </a:p>
          <a:p>
            <a:pPr lvl="1"/>
            <a:r>
              <a:rPr lang="en-US" sz="2100" dirty="0"/>
              <a:t>Golf Simulator</a:t>
            </a:r>
            <a:endParaRPr lang="en-US" sz="2100"/>
          </a:p>
          <a:p>
            <a:pPr lvl="1"/>
            <a:r>
              <a:rPr lang="en-US" sz="2100" dirty="0"/>
              <a:t>Private Storage Locker</a:t>
            </a:r>
            <a:endParaRPr lang="en-US" sz="2100"/>
          </a:p>
          <a:p>
            <a:pPr lvl="1"/>
            <a:r>
              <a:rPr lang="en-US" sz="2100" dirty="0"/>
              <a:t>Fitness Center</a:t>
            </a:r>
            <a:endParaRPr lang="en-US" sz="2100"/>
          </a:p>
          <a:p>
            <a:pPr lvl="1"/>
            <a:r>
              <a:rPr lang="en-US" sz="2100" dirty="0"/>
              <a:t>Dog Walk/Washing Area</a:t>
            </a:r>
            <a:endParaRPr lang="en-US" sz="2100"/>
          </a:p>
          <a:p>
            <a:pPr lvl="1"/>
            <a:r>
              <a:rPr lang="en-US" sz="2100" dirty="0"/>
              <a:t>Swimming Pool</a:t>
            </a:r>
            <a:endParaRPr lang="en-US" sz="2100"/>
          </a:p>
          <a:p>
            <a:pPr lvl="1"/>
            <a:r>
              <a:rPr lang="en-US" sz="2100" dirty="0"/>
              <a:t>EV Friendly </a:t>
            </a:r>
            <a:endParaRPr lang="en-US" sz="2100"/>
          </a:p>
          <a:p>
            <a:pPr lvl="1"/>
            <a:r>
              <a:rPr lang="en-US" sz="2100" dirty="0"/>
              <a:t>Secure package/grocery receiving </a:t>
            </a:r>
            <a:endParaRPr lang="en-US" sz="2100"/>
          </a:p>
        </p:txBody>
      </p:sp>
    </p:spTree>
    <p:extLst>
      <p:ext uri="{BB962C8B-B14F-4D97-AF65-F5344CB8AC3E}">
        <p14:creationId xmlns:p14="http://schemas.microsoft.com/office/powerpoint/2010/main" val="2603570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79B311-3A20-2F6A-C959-4E003F7F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US" sz="3400"/>
              <a:t>Project Assumptions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61AD6-4C93-5C62-ECEF-B3F6E78BC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4" y="894027"/>
            <a:ext cx="4783326" cy="4782873"/>
          </a:xfrm>
        </p:spPr>
        <p:txBody>
          <a:bodyPr anchor="ctr">
            <a:normAutofit/>
          </a:bodyPr>
          <a:lstStyle/>
          <a:p>
            <a:r>
              <a:rPr lang="en-US" sz="2100" dirty="0"/>
              <a:t>Up to 400 residential units</a:t>
            </a:r>
          </a:p>
          <a:p>
            <a:r>
              <a:rPr lang="en-US" sz="2100" dirty="0"/>
              <a:t>At 400 units, 60 would be set aside as affordable</a:t>
            </a:r>
          </a:p>
          <a:p>
            <a:r>
              <a:rPr lang="en-US" sz="2100" dirty="0"/>
              <a:t>Market Rate: 40% one-bedroom (136 units) &amp; 60% two-bedroom (204 units)</a:t>
            </a:r>
          </a:p>
          <a:p>
            <a:r>
              <a:rPr lang="en-US" sz="2100" dirty="0"/>
              <a:t>Estimated Affordable Distribution: (12) one-bedroom, (36) two-bedroom, &amp; (12) three-bedroom</a:t>
            </a:r>
          </a:p>
          <a:p>
            <a:r>
              <a:rPr lang="en-US" sz="2100" dirty="0"/>
              <a:t>Some units may be restricted to senior citizens</a:t>
            </a:r>
          </a:p>
        </p:txBody>
      </p:sp>
    </p:spTree>
    <p:extLst>
      <p:ext uri="{BB962C8B-B14F-4D97-AF65-F5344CB8AC3E}">
        <p14:creationId xmlns:p14="http://schemas.microsoft.com/office/powerpoint/2010/main" val="1248648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1087F4-EE8C-1D94-DE81-F24DC5F3D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US" sz="3100"/>
              <a:t>Demographics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974AE-AB39-C2E6-C00E-96626B9AB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4" y="894027"/>
            <a:ext cx="4783326" cy="478287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100" dirty="0"/>
              <a:t>Estimates obtained utilizing:</a:t>
            </a:r>
            <a:endParaRPr lang="en-US" sz="2100"/>
          </a:p>
          <a:p>
            <a:r>
              <a:rPr lang="en-US" sz="2100" dirty="0"/>
              <a:t>Who Lives in New Jersey Housing? Updated New Jersey Demographic Multipliers published by the Center for Urban Policy Research, November 2018 </a:t>
            </a:r>
            <a:r>
              <a:rPr lang="en-US" sz="2100"/>
              <a:t>Listokin</a:t>
            </a:r>
            <a:r>
              <a:rPr lang="en-US" sz="2100" dirty="0"/>
              <a:t>, et. al.</a:t>
            </a:r>
            <a:endParaRPr lang="en-US" sz="2100"/>
          </a:p>
          <a:p>
            <a:r>
              <a:rPr lang="en-US" sz="2100" dirty="0"/>
              <a:t>School- Age Children in Rental Units in New Jersey: Results from a Survey of Developers and Property Managers published by Rutgers Center for Real Estate: White Paper Series, July 2018</a:t>
            </a:r>
            <a:endParaRPr lang="en-US" sz="2100"/>
          </a:p>
        </p:txBody>
      </p:sp>
    </p:spTree>
    <p:extLst>
      <p:ext uri="{BB962C8B-B14F-4D97-AF65-F5344CB8AC3E}">
        <p14:creationId xmlns:p14="http://schemas.microsoft.com/office/powerpoint/2010/main" val="40942571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483DE9-1493-325F-9E28-DB432655B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US" sz="4100"/>
              <a:t>Population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E61487-FD4D-D824-17DE-555439102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4" y="894027"/>
            <a:ext cx="4783326" cy="4782873"/>
          </a:xfrm>
        </p:spPr>
        <p:txBody>
          <a:bodyPr anchor="ctr">
            <a:normAutofit/>
          </a:bodyPr>
          <a:lstStyle/>
          <a:p>
            <a:r>
              <a:rPr lang="en-US" sz="2100" dirty="0"/>
              <a:t>Anticipated – 826 residents of different ages of which a portion are anticipated to come from within the community</a:t>
            </a:r>
            <a:endParaRPr lang="en-US" sz="2100"/>
          </a:p>
          <a:p>
            <a:r>
              <a:rPr lang="en-US" sz="2100" dirty="0"/>
              <a:t>Demographic Benefits</a:t>
            </a:r>
            <a:endParaRPr lang="en-US" sz="2100"/>
          </a:p>
          <a:p>
            <a:pPr lvl="1"/>
            <a:r>
              <a:rPr lang="en-US" sz="2100" dirty="0"/>
              <a:t>Feet on the ground to support retail/restaurants</a:t>
            </a:r>
            <a:endParaRPr lang="en-US" sz="2100"/>
          </a:p>
          <a:p>
            <a:pPr lvl="1"/>
            <a:r>
              <a:rPr lang="en-US" sz="2100" dirty="0"/>
              <a:t>Larger pool of potential volunteers</a:t>
            </a:r>
            <a:endParaRPr lang="en-US" sz="2100"/>
          </a:p>
          <a:p>
            <a:pPr lvl="1"/>
            <a:r>
              <a:rPr lang="en-US" sz="2100" dirty="0"/>
              <a:t>Luxurious housing alternative for residents desirous of staying within the community. </a:t>
            </a:r>
            <a:endParaRPr lang="en-US" sz="2100"/>
          </a:p>
        </p:txBody>
      </p:sp>
    </p:spTree>
    <p:extLst>
      <p:ext uri="{BB962C8B-B14F-4D97-AF65-F5344CB8AC3E}">
        <p14:creationId xmlns:p14="http://schemas.microsoft.com/office/powerpoint/2010/main" val="7580597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4D4C1C-988B-68ED-6FEC-9CC407389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US"/>
              <a:t>School Children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5253F-98E0-CB60-F45D-3CD117564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4" y="894027"/>
            <a:ext cx="4783326" cy="4782873"/>
          </a:xfrm>
        </p:spPr>
        <p:txBody>
          <a:bodyPr anchor="ctr">
            <a:normAutofit/>
          </a:bodyPr>
          <a:lstStyle/>
          <a:p>
            <a:r>
              <a:rPr lang="en-US" sz="2100" dirty="0"/>
              <a:t>Estimates of between 40 – 60 resident students, some of which are already within the community.</a:t>
            </a:r>
            <a:endParaRPr lang="en-US" sz="2100"/>
          </a:p>
          <a:p>
            <a:pPr lvl="1"/>
            <a:r>
              <a:rPr lang="en-US" sz="2100" dirty="0"/>
              <a:t>Students will be distributed throughout the grade levels </a:t>
            </a:r>
            <a:endParaRPr lang="en-US" sz="2100"/>
          </a:p>
          <a:p>
            <a:pPr marL="457200" lvl="1" indent="0">
              <a:buNone/>
            </a:pPr>
            <a:r>
              <a:rPr lang="en-US" sz="2100" dirty="0"/>
              <a:t>    (K – 12).</a:t>
            </a:r>
            <a:endParaRPr lang="en-US" sz="2100"/>
          </a:p>
          <a:p>
            <a:pPr lvl="1"/>
            <a:r>
              <a:rPr lang="en-US" sz="2100" dirty="0"/>
              <a:t>Borough schools have reported a decline in student population of approximately 54 students since the 2016-2017 school year. </a:t>
            </a:r>
            <a:endParaRPr lang="en-US" sz="2100"/>
          </a:p>
        </p:txBody>
      </p:sp>
    </p:spTree>
    <p:extLst>
      <p:ext uri="{BB962C8B-B14F-4D97-AF65-F5344CB8AC3E}">
        <p14:creationId xmlns:p14="http://schemas.microsoft.com/office/powerpoint/2010/main" val="2452349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5FB946D7-1CA4-446E-8795-007CACFDE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9144000" cy="6861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2416F2-BC84-4D7C-80C6-6296C10C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596503" y="981075"/>
            <a:ext cx="7950994" cy="4552949"/>
          </a:xfrm>
          <a:prstGeom prst="rect">
            <a:avLst/>
          </a:prstGeom>
          <a:solidFill>
            <a:schemeClr val="bg1"/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475AB-C162-A7F5-86F0-6B2902BD3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822" y="1428750"/>
            <a:ext cx="6838356" cy="210502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6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Questions?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330623A-AB89-4E04-AC9A-2BAFBF85AE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514600" y="3771366"/>
            <a:ext cx="4114800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366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98460" y="1783959"/>
            <a:ext cx="306548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en-US" sz="3300"/>
              <a:t>Redevelopment Area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5391039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E1935B-5C80-84A6-8010-68DF3B4CA8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49" r="13871" b="-1"/>
          <a:stretch/>
        </p:blipFill>
        <p:spPr>
          <a:xfrm>
            <a:off x="20" y="10"/>
            <a:ext cx="5271352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5007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US" sz="2800"/>
              <a:t>Redevelopment Plan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CB252-C465-9AFD-A3FC-870A424E3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3204" y="1905000"/>
            <a:ext cx="4783326" cy="3906573"/>
          </a:xfrm>
        </p:spPr>
        <p:txBody>
          <a:bodyPr anchor="ctr">
            <a:normAutofit/>
          </a:bodyPr>
          <a:lstStyle/>
          <a:p>
            <a:r>
              <a:rPr lang="en-US" sz="2100" dirty="0"/>
              <a:t>Lays out a vision for the property</a:t>
            </a:r>
          </a:p>
          <a:p>
            <a:pPr lvl="1"/>
            <a:r>
              <a:rPr lang="en-US" sz="2100" dirty="0"/>
              <a:t>Architecture</a:t>
            </a:r>
          </a:p>
          <a:p>
            <a:pPr lvl="1"/>
            <a:r>
              <a:rPr lang="en-US" sz="2100" dirty="0"/>
              <a:t>Public Amenities</a:t>
            </a:r>
          </a:p>
          <a:p>
            <a:pPr lvl="1"/>
            <a:r>
              <a:rPr lang="en-US" sz="2100" dirty="0"/>
              <a:t>Resident Amenities</a:t>
            </a:r>
          </a:p>
          <a:p>
            <a:pPr lvl="1"/>
            <a:r>
              <a:rPr lang="en-US" sz="2100" dirty="0"/>
              <a:t>Allow flexibility with respect to standards to permit for creativity</a:t>
            </a:r>
          </a:p>
          <a:p>
            <a:r>
              <a:rPr lang="en-US" sz="2100" dirty="0"/>
              <a:t>Revitalization of stagnant conditions</a:t>
            </a:r>
          </a:p>
          <a:p>
            <a:endParaRPr lang="en-US" sz="2100" dirty="0"/>
          </a:p>
          <a:p>
            <a:endParaRPr lang="en-US" sz="2100" dirty="0"/>
          </a:p>
          <a:p>
            <a:pPr marL="0" indent="0">
              <a:buNone/>
            </a:pP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494299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" y="465745"/>
            <a:ext cx="8343900" cy="56394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F6C5D4-EDFA-B511-714D-47E084DF1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94027"/>
            <a:ext cx="2620771" cy="4782873"/>
          </a:xfrm>
        </p:spPr>
        <p:txBody>
          <a:bodyPr>
            <a:normAutofit/>
          </a:bodyPr>
          <a:lstStyle/>
          <a:p>
            <a:pPr algn="r"/>
            <a:r>
              <a:rPr lang="en-US" sz="3700"/>
              <a:t>Architecture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C6E08-CDB1-AD31-01EB-B6405BC03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2024" y="894027"/>
            <a:ext cx="4783326" cy="478287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100"/>
              <a:t>Materials and Design to compliment </a:t>
            </a:r>
          </a:p>
          <a:p>
            <a:pPr marL="0" indent="0">
              <a:buNone/>
            </a:pPr>
            <a:r>
              <a:rPr lang="en-US" sz="2100"/>
              <a:t>Freehold Borough</a:t>
            </a:r>
          </a:p>
        </p:txBody>
      </p:sp>
    </p:spTree>
    <p:extLst>
      <p:ext uri="{BB962C8B-B14F-4D97-AF65-F5344CB8AC3E}">
        <p14:creationId xmlns:p14="http://schemas.microsoft.com/office/powerpoint/2010/main" val="25745161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3043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7399" y="532214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Architecture:</a:t>
            </a:r>
            <a:b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Step-Backs</a:t>
            </a:r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4B59E745-2287-1181-98FC-9C5A8091BF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364" r="1" b="6571"/>
          <a:stretch/>
        </p:blipFill>
        <p:spPr>
          <a:xfrm>
            <a:off x="854511" y="364587"/>
            <a:ext cx="7434977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95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3043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532214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Architecture:</a:t>
            </a:r>
            <a:b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Step-Backs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AEF1B8B-380A-32B2-079B-675200940C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491" r="9101" b="2"/>
          <a:stretch/>
        </p:blipFill>
        <p:spPr>
          <a:xfrm>
            <a:off x="854480" y="364587"/>
            <a:ext cx="7435038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143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3043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532214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Architecture: </a:t>
            </a:r>
            <a:b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Façade Treatments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A3114B6-6B88-31C8-74B6-F6FAC1859C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896" r="1" b="10565"/>
          <a:stretch/>
        </p:blipFill>
        <p:spPr>
          <a:xfrm>
            <a:off x="854480" y="364587"/>
            <a:ext cx="7435039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324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3043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17399" y="532214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Architecture:</a:t>
            </a:r>
            <a:b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Roof Lines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BA562D8-C96A-1C0A-A327-093C8576F9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333"/>
          <a:stretch/>
        </p:blipFill>
        <p:spPr>
          <a:xfrm>
            <a:off x="1642522" y="364587"/>
            <a:ext cx="5858955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3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30432"/>
            <a:ext cx="9144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17399" y="5322147"/>
            <a:ext cx="8408193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Architecture:</a:t>
            </a:r>
            <a:b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</a:br>
            <a:r>
              <a:rPr lang="en-US" sz="2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Roof Lines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A123E68-80F3-AC69-E03D-F76AEDF7AA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623" y="364587"/>
            <a:ext cx="6632752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228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2868</TotalTime>
  <Words>391</Words>
  <Application>Microsoft Office PowerPoint</Application>
  <PresentationFormat>On-screen Show (4:3)</PresentationFormat>
  <Paragraphs>56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Community Meeting</vt:lpstr>
      <vt:lpstr>Redevelopment Area</vt:lpstr>
      <vt:lpstr>Redevelopment Plan</vt:lpstr>
      <vt:lpstr>Architecture</vt:lpstr>
      <vt:lpstr>Architecture: Step-Backs</vt:lpstr>
      <vt:lpstr>Architecture: Step-Backs</vt:lpstr>
      <vt:lpstr>Architecture:  Façade Treatments</vt:lpstr>
      <vt:lpstr>Architecture: Roof Lines</vt:lpstr>
      <vt:lpstr>Architecture: Roof Lines</vt:lpstr>
      <vt:lpstr>Required Public Amenities</vt:lpstr>
      <vt:lpstr>Resident Amenities</vt:lpstr>
      <vt:lpstr>Project Assumptions</vt:lpstr>
      <vt:lpstr>Demographics</vt:lpstr>
      <vt:lpstr>Population</vt:lpstr>
      <vt:lpstr>School Children</vt:lpstr>
      <vt:lpstr>Questions?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Planner</dc:creator>
  <cp:lastModifiedBy>Barbara Ehlen</cp:lastModifiedBy>
  <cp:revision>10</cp:revision>
  <cp:lastPrinted>2022-06-21T20:33:22Z</cp:lastPrinted>
  <dcterms:created xsi:type="dcterms:W3CDTF">2022-06-21T19:39:10Z</dcterms:created>
  <dcterms:modified xsi:type="dcterms:W3CDTF">2023-01-19T22:54:24Z</dcterms:modified>
</cp:coreProperties>
</file>